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notesMasterIdLst>
    <p:notesMasterId r:id="rId14"/>
  </p:notesMasterIdLst>
  <p:handoutMasterIdLst>
    <p:handoutMasterId r:id="rId15"/>
  </p:handoutMasterIdLst>
  <p:sldIdLst>
    <p:sldId id="256" r:id="rId8"/>
    <p:sldId id="263" r:id="rId9"/>
    <p:sldId id="258" r:id="rId10"/>
    <p:sldId id="257" r:id="rId11"/>
    <p:sldId id="262" r:id="rId12"/>
    <p:sldId id="259" r:id="rId13"/>
  </p:sldIdLst>
  <p:sldSz cx="12192000" cy="685800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Moderat Medium" panose="020B0604020202020204" charset="0"/>
      <p:regular r:id="rId20"/>
    </p:embeddedFont>
    <p:embeddedFont>
      <p:font typeface="Roboto" panose="02000000000000000000" pitchFamily="2" charset="0"/>
      <p:regular r:id="rId21"/>
      <p:bold r:id="rId22"/>
      <p:italic r:id="rId23"/>
      <p:boldItalic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88"/>
    <a:srgbClr val="FF9D1B"/>
    <a:srgbClr val="67676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3429" autoAdjust="0"/>
  </p:normalViewPr>
  <p:slideViewPr>
    <p:cSldViewPr snapToGrid="0">
      <p:cViewPr varScale="1">
        <p:scale>
          <a:sx n="81" d="100"/>
          <a:sy n="81" d="100"/>
        </p:scale>
        <p:origin x="665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font" Target="fonts/font3.fntdata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5.xml"/><Relationship Id="rId17" Type="http://schemas.openxmlformats.org/officeDocument/2006/relationships/font" Target="fonts/font2.fntdata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font" Target="fonts/font9.fntdata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ableStyles" Target="tableStyles.xml"/><Relationship Id="rId10" Type="http://schemas.openxmlformats.org/officeDocument/2006/relationships/slide" Target="slides/slide3.xml"/><Relationship Id="rId19" Type="http://schemas.openxmlformats.org/officeDocument/2006/relationships/font" Target="fonts/font4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6E401A-CD90-437A-A419-576B27EC0E5D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B59C3E-E77D-4220-BF35-251439B1ECE0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971286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What it is, why we need it, and some of the future work we are hoping to do using these servers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59C3E-E77D-4220-BF35-251439B1ECE0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5658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1" dirty="0">
                <a:latin typeface="Arial" panose="020B0604020202020204" pitchFamily="34" charset="0"/>
                <a:cs typeface="Arial" panose="020B0604020202020204" pitchFamily="34" charset="0"/>
              </a:rPr>
              <a:t>They can cause severe disruption to our services if an update goes wrong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1" dirty="0">
                <a:latin typeface="Arial" panose="020B0604020202020204" pitchFamily="34" charset="0"/>
                <a:cs typeface="Arial" panose="020B0604020202020204" pitchFamily="34" charset="0"/>
              </a:rPr>
              <a:t>The ability to test changes and experiment within a safe environment is crucial for this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1" dirty="0">
                <a:latin typeface="Arial" panose="020B0604020202020204" pitchFamily="34" charset="0"/>
                <a:cs typeface="Arial" panose="020B0604020202020204" pitchFamily="34" charset="0"/>
              </a:rPr>
              <a:t>A Jenkins core update failed, and the backup system did not work</a:t>
            </a:r>
          </a:p>
          <a:p>
            <a:endParaRPr lang="en-GB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1" dirty="0">
                <a:latin typeface="Arial" panose="020B0604020202020204" pitchFamily="34" charset="0"/>
                <a:cs typeface="Arial" panose="020B0604020202020204" pitchFamily="34" charset="0"/>
              </a:rPr>
              <a:t>This will make maintenance of our Jenkins service easier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i="0" dirty="0">
                <a:latin typeface="Arial" panose="020B0604020202020204" pitchFamily="34" charset="0"/>
                <a:cs typeface="Arial" panose="020B0604020202020204" pitchFamily="34" charset="0"/>
              </a:rPr>
              <a:t>Here in lies the motivation for having a staging environment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sz="1200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Therefore we need a safe environment, identical to production, for testing our changes.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59C3E-E77D-4220-BF35-251439B1ECE0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521512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Epic hypothesis statement – allows you to articulate what your project is, in-scope, out of scope, and what value does the project add to Mantid as a whole</a:t>
            </a:r>
            <a:br>
              <a:rPr lang="en-GB" dirty="0"/>
            </a:br>
            <a:br>
              <a:rPr lang="en-GB" dirty="0"/>
            </a:br>
            <a:r>
              <a:rPr lang="en-GB" dirty="0"/>
              <a:t>Ansible is a software tool used for orchestrating services</a:t>
            </a:r>
          </a:p>
          <a:p>
            <a:r>
              <a:rPr lang="en-GB" dirty="0"/>
              <a:t>Docker is an OS-level visualization software</a:t>
            </a:r>
          </a:p>
          <a:p>
            <a:endParaRPr lang="en-GB" dirty="0"/>
          </a:p>
          <a:p>
            <a:r>
              <a:rPr lang="en-GB" dirty="0"/>
              <a:t>Where you can change the tag depending on which service you want to update or test</a:t>
            </a:r>
          </a:p>
          <a:p>
            <a:endParaRPr lang="en-GB" dirty="0"/>
          </a:p>
          <a:p>
            <a:r>
              <a:rPr lang="en-GB" dirty="0"/>
              <a:t>Much improved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59C3E-E77D-4220-BF35-251439B1ECE0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36220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Leeroy sits between </a:t>
            </a:r>
            <a:r>
              <a:rPr lang="en-GB" dirty="0" err="1"/>
              <a:t>Github</a:t>
            </a:r>
            <a:r>
              <a:rPr lang="en-GB" dirty="0"/>
              <a:t> and Jenkins and connects up the web hooks to trigger builds </a:t>
            </a:r>
            <a:r>
              <a:rPr lang="en-GB"/>
              <a:t>on Jenkins.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B59C3E-E77D-4220-BF35-251439B1ECE0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6107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0134600" cy="36512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029200" cy="3852000"/>
          </a:xfrm>
          <a:prstGeom prst="rect">
            <a:avLst/>
          </a:prstGeom>
        </p:spPr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524501" y="1304925"/>
            <a:ext cx="4876800" cy="3852000"/>
          </a:xfrm>
          <a:prstGeom prst="rect">
            <a:avLst/>
          </a:prstGeom>
        </p:spPr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id="{696B1B1A-8A60-7571-1DEF-DF9002566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0A238165-19F1-BC18-C20C-3CC3D2AFD9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E1EE5152-9164-4EB5-EAF6-34C6622C3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4838699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4838699" cy="2846762"/>
          </a:xfrm>
          <a:prstGeom prst="rect">
            <a:avLst/>
          </a:prstGeom>
        </p:spPr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62602" y="1304925"/>
            <a:ext cx="4838699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62603" y="2330075"/>
            <a:ext cx="4838698" cy="2846762"/>
          </a:xfrm>
          <a:prstGeom prst="rect">
            <a:avLst/>
          </a:prstGeom>
        </p:spPr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0134600" cy="4603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23CDD2F5-1481-9908-2B81-B0CBF2B47D0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E6B48C32-ECD3-49D3-C88A-0D6CD77619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9971ACE-673D-0FE6-8E00-6A36AFB9B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4305300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757201D5-8F5F-EFFC-D1C0-6AEE32BE39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678B8663-1CEA-8953-DFF8-3DC54CD04C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B21BB798-7151-8F54-8B80-FAE592194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55372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267701" y="2286000"/>
            <a:ext cx="3644900" cy="3213102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3526" y="2286000"/>
            <a:ext cx="3644900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265614" y="2286000"/>
            <a:ext cx="3644900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16459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0134601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01346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0134600" cy="35877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0134601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709D4965-8177-C8A9-33AC-754C0ED554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C01BF125-5608-918B-79E5-BE6B8E111E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51BFCBE-908C-8ECE-F8ED-964778AC7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0134600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4700187"/>
            <a:ext cx="10134600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64611373-ED99-15C4-4B72-2A9B821EAC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6ED30078-44D0-E5C0-B24D-510F1391F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276600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82F11EA8-20E4-A501-59E7-89936990B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6581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1"/>
            <a:ext cx="12190813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+mj-lt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+mn-lt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00818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+mj-lt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+mn-lt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+mj-lt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://www.mantidproject.org/" TargetMode="Externa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tfc365.sharepoint.com/:w:/r/sites/ScientificSoftwareGroup/_layouts/15/Doc.aspx?sourcedoc=%7B818E681E-4C86-4BE3-AE46-5380617C2CF9%7D&amp;file=Epic%20template%20(v2)%20-%20staging%20before%20prod.docx&amp;action=default&amp;mobileredirect=tru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hyperlink" Target="https://github.com/mantidproject/ansible-linode/blob/55d9ca2f514ef9eedab16061c98724a0903cba09/roles/traefik/files/traefik.yml#L35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B5CD0-94BB-02A9-D0D6-755513A291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GB" sz="4400" dirty="0"/>
              <a:t>RAL Staging Servers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0B9D-A009-468E-DD38-1C459E82E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3200" y="3881663"/>
            <a:ext cx="9144000" cy="431349"/>
          </a:xfrm>
        </p:spPr>
        <p:txBody>
          <a:bodyPr/>
          <a:lstStyle/>
          <a:p>
            <a:r>
              <a:rPr lang="en-GB" dirty="0"/>
              <a:t>Rob </a:t>
            </a:r>
            <a:r>
              <a:rPr lang="en-GB" dirty="0" err="1"/>
              <a:t>Applin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7514D-CA92-5C28-8A6F-C434B7EF14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Oak Ridge National Laboratory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C80D5-0EB8-807C-B0E7-140CDCF28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/>
              <a:t>17/10/2023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5923DB-C4BA-46A5-45C2-726F00349B8E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26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98D3C-D8FF-28F6-C7C7-8449114D4A3D}"/>
              </a:ext>
            </a:extLst>
          </p:cNvPr>
          <p:cNvSpPr txBox="1">
            <a:spLocks/>
          </p:cNvSpPr>
          <p:nvPr/>
        </p:nvSpPr>
        <p:spPr>
          <a:xfrm>
            <a:off x="309733" y="435699"/>
            <a:ext cx="9144000" cy="11382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3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sz="3600" dirty="0"/>
              <a:t>Mantid Services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C73AAE8-8EF9-8EDC-7B61-53D59FD0DADF}"/>
              </a:ext>
            </a:extLst>
          </p:cNvPr>
          <p:cNvSpPr txBox="1"/>
          <p:nvPr/>
        </p:nvSpPr>
        <p:spPr>
          <a:xfrm>
            <a:off x="309733" y="1305016"/>
            <a:ext cx="83815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Static website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User and developer documentation and downloads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2"/>
              </a:rPr>
              <a:t>www.mantidproject.org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Forum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forum for asking and answering questions related to Mantid</a:t>
            </a:r>
          </a:p>
          <a:p>
            <a:endParaRPr lang="en-GB" sz="1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Jenkins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automation server used to build, test and deploy Mantid</a:t>
            </a:r>
          </a:p>
          <a:p>
            <a:endParaRPr lang="en-GB" sz="1000" b="1" dirty="0">
              <a:solidFill>
                <a:srgbClr val="0030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Error reporter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simple Django application for collecting error reports</a:t>
            </a:r>
          </a:p>
          <a:p>
            <a:endParaRPr lang="en-GB" sz="1000" b="1" dirty="0">
              <a:solidFill>
                <a:srgbClr val="0030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Usage reporter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simple Django application for collecting usage statistics</a:t>
            </a:r>
          </a:p>
          <a:p>
            <a:endParaRPr lang="en-GB" sz="1000" b="1" dirty="0">
              <a:solidFill>
                <a:srgbClr val="0030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 err="1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Mailu</a:t>
            </a:r>
            <a:endParaRPr lang="en-GB" b="1" dirty="0">
              <a:solidFill>
                <a:srgbClr val="003088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mail server for managing mailing lists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FD59CE-21AD-7993-F19C-B8E34E219901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CDCCEF-E4BD-C3AC-8094-EC669F803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116" y="2663301"/>
            <a:ext cx="4012519" cy="2184176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ADAE2C3-6CB5-E5B5-AAFE-F9A12C270FF8}"/>
              </a:ext>
            </a:extLst>
          </p:cNvPr>
          <p:cNvCxnSpPr/>
          <p:nvPr/>
        </p:nvCxnSpPr>
        <p:spPr>
          <a:xfrm>
            <a:off x="7253056" y="1944210"/>
            <a:ext cx="585927" cy="5504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620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98D3C-D8FF-28F6-C7C7-8449114D4A3D}"/>
              </a:ext>
            </a:extLst>
          </p:cNvPr>
          <p:cNvSpPr txBox="1">
            <a:spLocks/>
          </p:cNvSpPr>
          <p:nvPr/>
        </p:nvSpPr>
        <p:spPr>
          <a:xfrm>
            <a:off x="309733" y="435699"/>
            <a:ext cx="9144000" cy="11382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3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sz="3600" dirty="0"/>
              <a:t>Staging – why do we need it?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D40D15-BDBD-49CE-3FDF-E0B3FD114DF8}"/>
              </a:ext>
            </a:extLst>
          </p:cNvPr>
          <p:cNvSpPr txBox="1"/>
          <p:nvPr/>
        </p:nvSpPr>
        <p:spPr>
          <a:xfrm>
            <a:off x="309733" y="1313894"/>
            <a:ext cx="83815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 Jenkins upgrade gone wrong made us realise: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• We can’t rely on Jenkins Backup &amp; Restore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• We could easily lose all our Jenkins configuration</a:t>
            </a:r>
          </a:p>
          <a:p>
            <a:pPr lvl="1"/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• Work on Mantid could come to a standstill</a:t>
            </a:r>
          </a:p>
          <a:p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Motivation 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We want to maintain and improve our services, 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u="sng" dirty="0">
                <a:latin typeface="Arial" panose="020B0604020202020204" pitchFamily="34" charset="0"/>
                <a:cs typeface="Arial" panose="020B0604020202020204" pitchFamily="34" charset="0"/>
              </a:rPr>
              <a:t>but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we do not want to lose important configurations or cause disruption.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89A338D-3526-2844-9B16-D844703CEBD1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FCE0AF4-3700-4077-B07B-FB89AEFAD4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284" t="3169" r="18053" b="20132"/>
          <a:stretch/>
        </p:blipFill>
        <p:spPr>
          <a:xfrm>
            <a:off x="7669810" y="1214057"/>
            <a:ext cx="3096052" cy="2797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373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C414-0E9B-A3DB-74A9-B18FEEDC88BD}"/>
              </a:ext>
            </a:extLst>
          </p:cNvPr>
          <p:cNvSpPr txBox="1">
            <a:spLocks/>
          </p:cNvSpPr>
          <p:nvPr/>
        </p:nvSpPr>
        <p:spPr>
          <a:xfrm>
            <a:off x="309733" y="435699"/>
            <a:ext cx="11177972" cy="11382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3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sz="3600" dirty="0"/>
              <a:t>Staging – how was it implemented?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DAF2B-2D6E-326F-7247-56A824FA1E59}"/>
              </a:ext>
            </a:extLst>
          </p:cNvPr>
          <p:cNvSpPr txBox="1"/>
          <p:nvPr/>
        </p:nvSpPr>
        <p:spPr>
          <a:xfrm>
            <a:off x="309733" y="1313894"/>
            <a:ext cx="838150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Planning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 Epic split into Stories. See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3"/>
              </a:rPr>
              <a:t>Epic Hypothesis statement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Technologies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Ansible</a:t>
            </a: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Docker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to use it?</a:t>
            </a:r>
          </a:p>
          <a:p>
            <a:pPr marL="342900" indent="-342900">
              <a:buAutoNum type="arabicPeriod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Choose staging server A or B</a:t>
            </a:r>
          </a:p>
          <a:p>
            <a:pPr marL="342900" indent="-342900">
              <a:buAutoNum type="arabicPeriod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Comment out the 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  <a:hlinkClick r:id="rId4"/>
              </a:rPr>
              <a:t>production certificates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Make a change, then update the staging server</a:t>
            </a:r>
          </a:p>
          <a:p>
            <a:pPr marL="342900" indent="-342900">
              <a:buAutoNum type="arabicPeriod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AutoNum type="arabicPeriod"/>
            </a:pP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88E126-833D-E86C-7BF4-7034AB395917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8124F11-F880-1545-21ED-F05B7C6ED7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7518" y="1532440"/>
            <a:ext cx="3952875" cy="29622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7B15F4F-6C64-0048-D205-D54197290071}"/>
              </a:ext>
            </a:extLst>
          </p:cNvPr>
          <p:cNvSpPr txBox="1"/>
          <p:nvPr/>
        </p:nvSpPr>
        <p:spPr>
          <a:xfrm>
            <a:off x="309732" y="5372910"/>
            <a:ext cx="754153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&gt; ansible-playbook –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server_staging.yml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playbooks/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update.yml</a:t>
            </a:r>
            <a:r>
              <a:rPr lang="en-GB" sz="1200" b="1" dirty="0">
                <a:latin typeface="Courier New" panose="02070309020205020404" pitchFamily="49" charset="0"/>
                <a:cs typeface="Courier New" panose="02070309020205020404" pitchFamily="49" charset="0"/>
              </a:rPr>
              <a:t> –t </a:t>
            </a:r>
            <a:r>
              <a:rPr lang="en-GB" sz="12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jenkins</a:t>
            </a:r>
            <a:endParaRPr lang="en-GB" sz="12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AC59C0-2B09-DF84-4F65-CB55481DB26A}"/>
              </a:ext>
            </a:extLst>
          </p:cNvPr>
          <p:cNvSpPr txBox="1"/>
          <p:nvPr/>
        </p:nvSpPr>
        <p:spPr>
          <a:xfrm>
            <a:off x="309732" y="3950689"/>
            <a:ext cx="75415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>
                <a:cs typeface="Courier New" panose="02070309020205020404" pitchFamily="49" charset="0"/>
              </a:rPr>
              <a:t>a.staging-mantidproject.org       </a:t>
            </a:r>
            <a:r>
              <a:rPr lang="en-GB" sz="1400" dirty="0">
                <a:cs typeface="Courier New" panose="02070309020205020404" pitchFamily="49" charset="0"/>
              </a:rPr>
              <a:t>OR        </a:t>
            </a:r>
            <a:r>
              <a:rPr lang="en-GB" sz="1400" i="1" dirty="0">
                <a:cs typeface="Courier New" panose="02070309020205020404" pitchFamily="49" charset="0"/>
              </a:rPr>
              <a:t>b.staging-mantidproject.org</a:t>
            </a:r>
          </a:p>
        </p:txBody>
      </p:sp>
    </p:spTree>
    <p:extLst>
      <p:ext uri="{BB962C8B-B14F-4D97-AF65-F5344CB8AC3E}">
        <p14:creationId xmlns:p14="http://schemas.microsoft.com/office/powerpoint/2010/main" val="583982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8C414-0E9B-A3DB-74A9-B18FEEDC88BD}"/>
              </a:ext>
            </a:extLst>
          </p:cNvPr>
          <p:cNvSpPr txBox="1">
            <a:spLocks/>
          </p:cNvSpPr>
          <p:nvPr/>
        </p:nvSpPr>
        <p:spPr>
          <a:xfrm>
            <a:off x="309733" y="435699"/>
            <a:ext cx="9144000" cy="113824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0" kern="1200">
                <a:solidFill>
                  <a:schemeClr val="accent3"/>
                </a:solidFill>
                <a:latin typeface="+mj-lt"/>
                <a:ea typeface="Verdana" panose="020B060403050404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sz="3600" dirty="0"/>
              <a:t>What’s next?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5DAF2B-2D6E-326F-7247-56A824FA1E59}"/>
              </a:ext>
            </a:extLst>
          </p:cNvPr>
          <p:cNvSpPr txBox="1"/>
          <p:nvPr/>
        </p:nvSpPr>
        <p:spPr>
          <a:xfrm>
            <a:off x="309733" y="1313894"/>
            <a:ext cx="838150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Done</a:t>
            </a:r>
          </a:p>
          <a:p>
            <a:b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•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Mailu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upgraded from v1.7 to v2.0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• Jenkins core and plugins upgraded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• Leeroy scheduling upgrade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  <a:r>
              <a:rPr lang="en-GB" b="1" dirty="0">
                <a:solidFill>
                  <a:srgbClr val="00308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progress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• Continued maintenance</a:t>
            </a:r>
          </a:p>
          <a:p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   • Jenkins plugin review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AF2219F-DFE5-03ED-E5EE-8D6E2CF1C06C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3A2B36-21D7-9BE8-936A-E8B5197957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839" y="1277682"/>
            <a:ext cx="439848" cy="43984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3B905D4-B218-BBA9-EF35-BD78E44CE4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7839" y="3507840"/>
            <a:ext cx="403636" cy="40363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5353CEF-1D73-2C4D-5B14-AEAA71A181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10346" y="3467393"/>
            <a:ext cx="1744909" cy="189300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74A53CA-7218-5316-7287-C0C1668AFC3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0346" y="1854044"/>
            <a:ext cx="2990448" cy="1196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297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D498656-3B11-E499-463E-A7E09C724540}"/>
              </a:ext>
            </a:extLst>
          </p:cNvPr>
          <p:cNvSpPr txBox="1"/>
          <p:nvPr/>
        </p:nvSpPr>
        <p:spPr>
          <a:xfrm>
            <a:off x="2573518" y="1659118"/>
            <a:ext cx="66458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000" dirty="0">
                <a:solidFill>
                  <a:schemeClr val="bg1"/>
                </a:solidFill>
              </a:rPr>
              <a:t>Thank you!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256E367-C83F-0586-AEA6-9E0EDEFA4B91}"/>
              </a:ext>
            </a:extLst>
          </p:cNvPr>
          <p:cNvSpPr txBox="1"/>
          <p:nvPr/>
        </p:nvSpPr>
        <p:spPr>
          <a:xfrm>
            <a:off x="11757489" y="6473300"/>
            <a:ext cx="43451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1900A997-FAFA-4A55-ADCF-43DDD3F8880E}" type="slidenum">
              <a:rPr lang="en-GB" sz="1400" smtClean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6</a:t>
            </a:fld>
            <a:endParaRPr lang="en-GB" sz="1400" dirty="0">
              <a:solidFill>
                <a:schemeClr val="bg2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218123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ISIS STFC">
      <a:majorFont>
        <a:latin typeface="Moderat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ISIS STFC">
      <a:majorFont>
        <a:latin typeface="Moderat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ISIS STFC">
      <a:majorFont>
        <a:latin typeface="Moderat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ISIS STFC">
      <a:majorFont>
        <a:latin typeface="Moderat Medium"/>
        <a:ea typeface=""/>
        <a:cs typeface=""/>
      </a:majorFont>
      <a:minorFont>
        <a:latin typeface="Robo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6" ma:contentTypeDescription="Create a new document." ma:contentTypeScope="" ma:versionID="3f32205e828f7673b0b9b0d9eebf48ef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eb6983e8a2aa9e49efed4522fdaf97eb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662D15E-264E-46BA-8227-F78B9A4A7183}">
  <ds:schemaRefs>
    <ds:schemaRef ds:uri="http://schemas.microsoft.com/office/2006/metadata/properties"/>
    <ds:schemaRef ds:uri="http://schemas.microsoft.com/office/infopath/2007/PartnerControls"/>
    <ds:schemaRef ds:uri="4367b676-3231-4229-b246-27e36f6a6ea0"/>
    <ds:schemaRef ds:uri="7a6c5452-7205-4e2c-a322-0d36e47a4095"/>
  </ds:schemaRefs>
</ds:datastoreItem>
</file>

<file path=customXml/itemProps2.xml><?xml version="1.0" encoding="utf-8"?>
<ds:datastoreItem xmlns:ds="http://schemas.openxmlformats.org/officeDocument/2006/customXml" ds:itemID="{CCB8F5E0-6443-4F3B-85F5-E23BF401A05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215452-8A30-4EA3-990F-213C63813C0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453</Words>
  <Application>Microsoft Office PowerPoint</Application>
  <PresentationFormat>Widescreen</PresentationFormat>
  <Paragraphs>92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Moderat Medium</vt:lpstr>
      <vt:lpstr>Roboto</vt:lpstr>
      <vt:lpstr>Courier New</vt:lpstr>
      <vt:lpstr>Arial</vt:lpstr>
      <vt:lpstr>Calibri</vt:lpstr>
      <vt:lpstr>1_Title slide</vt:lpstr>
      <vt:lpstr>2_Triangles</vt:lpstr>
      <vt:lpstr>3_Pattern</vt:lpstr>
      <vt:lpstr>4_Blank Layouts</vt:lpstr>
      <vt:lpstr>RAL Staging Servers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Applin, Robert (STFC,RAL,ISIS)</cp:lastModifiedBy>
  <cp:revision>52</cp:revision>
  <dcterms:created xsi:type="dcterms:W3CDTF">2023-01-10T12:41:06Z</dcterms:created>
  <dcterms:modified xsi:type="dcterms:W3CDTF">2023-10-13T15:26:55Z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